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1" r:id="rId2"/>
    <p:sldId id="263" r:id="rId3"/>
    <p:sldId id="257" r:id="rId4"/>
    <p:sldId id="258" r:id="rId5"/>
    <p:sldId id="259" r:id="rId6"/>
    <p:sldId id="260" r:id="rId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2C948C2F-8E19-49DC-A8AC-0AD4CE4BBDF9}" type="datetimeFigureOut">
              <a:rPr lang="en-US" smtClean="0"/>
              <a:pPr/>
              <a:t>2/16/2020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4E11F36-4F2F-4DA3-B9CC-60E711114A8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C948C2F-8E19-49DC-A8AC-0AD4CE4BBDF9}" type="datetimeFigureOut">
              <a:rPr lang="en-US" smtClean="0"/>
              <a:pPr/>
              <a:t>2/16/2020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4E11F36-4F2F-4DA3-B9CC-60E711114A8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C948C2F-8E19-49DC-A8AC-0AD4CE4BBDF9}" type="datetimeFigureOut">
              <a:rPr lang="en-US" smtClean="0"/>
              <a:pPr/>
              <a:t>2/16/2020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4E11F36-4F2F-4DA3-B9CC-60E711114A8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C948C2F-8E19-49DC-A8AC-0AD4CE4BBDF9}" type="datetimeFigureOut">
              <a:rPr lang="en-US" smtClean="0"/>
              <a:pPr/>
              <a:t>2/16/2020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4E11F36-4F2F-4DA3-B9CC-60E711114A8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C948C2F-8E19-49DC-A8AC-0AD4CE4BBDF9}" type="datetimeFigureOut">
              <a:rPr lang="en-US" smtClean="0"/>
              <a:pPr/>
              <a:t>2/16/2020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4E11F36-4F2F-4DA3-B9CC-60E711114A8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2C948C2F-8E19-49DC-A8AC-0AD4CE4BBDF9}" type="datetimeFigureOut">
              <a:rPr lang="en-US" smtClean="0"/>
              <a:pPr/>
              <a:t>2/16/2020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4E11F36-4F2F-4DA3-B9CC-60E711114A8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2C948C2F-8E19-49DC-A8AC-0AD4CE4BBDF9}" type="datetimeFigureOut">
              <a:rPr lang="en-US" smtClean="0"/>
              <a:pPr/>
              <a:t>2/16/2020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4E11F36-4F2F-4DA3-B9CC-60E711114A8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2C948C2F-8E19-49DC-A8AC-0AD4CE4BBDF9}" type="datetimeFigureOut">
              <a:rPr lang="en-US" smtClean="0"/>
              <a:pPr/>
              <a:t>2/16/2020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4E11F36-4F2F-4DA3-B9CC-60E711114A8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C948C2F-8E19-49DC-A8AC-0AD4CE4BBDF9}" type="datetimeFigureOut">
              <a:rPr lang="en-US" smtClean="0"/>
              <a:pPr/>
              <a:t>2/16/2020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4E11F36-4F2F-4DA3-B9CC-60E711114A8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C948C2F-8E19-49DC-A8AC-0AD4CE4BBDF9}" type="datetimeFigureOut">
              <a:rPr lang="en-US" smtClean="0"/>
              <a:pPr/>
              <a:t>2/16/2020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4E11F36-4F2F-4DA3-B9CC-60E711114A8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C948C2F-8E19-49DC-A8AC-0AD4CE4BBDF9}" type="datetimeFigureOut">
              <a:rPr lang="en-US" smtClean="0"/>
              <a:pPr/>
              <a:t>2/16/2020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4E11F36-4F2F-4DA3-B9CC-60E711114A8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C948C2F-8E19-49DC-A8AC-0AD4CE4BBDF9}" type="datetimeFigureOut">
              <a:rPr lang="en-US" smtClean="0"/>
              <a:pPr/>
              <a:t>2/16/2020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4E11F36-4F2F-4DA3-B9CC-60E711114A8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221162"/>
          </a:xfrm>
        </p:spPr>
        <p:txBody>
          <a:bodyPr>
            <a:normAutofit/>
          </a:bodyPr>
          <a:lstStyle/>
          <a:p>
            <a:r>
              <a:rPr lang="en-US" dirty="0" smtClean="0">
                <a:solidFill>
                  <a:schemeClr val="accent2"/>
                </a:solidFill>
                <a:latin typeface="Times New Roman" pitchFamily="18" charset="0"/>
                <a:cs typeface="Times New Roman" pitchFamily="18" charset="0"/>
              </a:rPr>
              <a:t>Motivation-Meaning and Concept </a:t>
            </a:r>
            <a:br>
              <a:rPr lang="en-US" dirty="0" smtClean="0">
                <a:solidFill>
                  <a:schemeClr val="accent2"/>
                </a:solidFill>
                <a:latin typeface="Times New Roman" pitchFamily="18" charset="0"/>
                <a:cs typeface="Times New Roman" pitchFamily="18" charset="0"/>
              </a:rPr>
            </a:br>
            <a:r>
              <a:rPr lang="en-US" dirty="0" smtClean="0">
                <a:solidFill>
                  <a:schemeClr val="accent2"/>
                </a:solidFill>
                <a:latin typeface="Times New Roman" pitchFamily="18" charset="0"/>
                <a:cs typeface="Times New Roman" pitchFamily="18" charset="0"/>
              </a:rPr>
              <a:t/>
            </a:r>
            <a:br>
              <a:rPr lang="en-US" dirty="0" smtClean="0">
                <a:solidFill>
                  <a:schemeClr val="accent2"/>
                </a:solidFill>
                <a:latin typeface="Times New Roman" pitchFamily="18" charset="0"/>
                <a:cs typeface="Times New Roman" pitchFamily="18" charset="0"/>
              </a:rPr>
            </a:br>
            <a:r>
              <a:rPr lang="en-US" dirty="0" err="1" smtClean="0">
                <a:solidFill>
                  <a:schemeClr val="accent2"/>
                </a:solidFill>
                <a:latin typeface="Times New Roman" pitchFamily="18" charset="0"/>
                <a:cs typeface="Times New Roman" pitchFamily="18" charset="0"/>
              </a:rPr>
              <a:t>Mr.K.K.Biswal</a:t>
            </a:r>
            <a:r>
              <a:rPr lang="en-US" dirty="0" smtClean="0">
                <a:solidFill>
                  <a:schemeClr val="accent2"/>
                </a:solidFill>
                <a:latin typeface="Times New Roman" pitchFamily="18" charset="0"/>
                <a:cs typeface="Times New Roman" pitchFamily="18" charset="0"/>
              </a:rPr>
              <a:t/>
            </a:r>
            <a:br>
              <a:rPr lang="en-US" dirty="0" smtClean="0">
                <a:solidFill>
                  <a:schemeClr val="accent2"/>
                </a:solidFill>
                <a:latin typeface="Times New Roman" pitchFamily="18" charset="0"/>
                <a:cs typeface="Times New Roman" pitchFamily="18" charset="0"/>
              </a:rPr>
            </a:br>
            <a:r>
              <a:rPr lang="en-US" dirty="0" smtClean="0">
                <a:solidFill>
                  <a:schemeClr val="accent2"/>
                </a:solidFill>
                <a:latin typeface="Times New Roman" pitchFamily="18" charset="0"/>
                <a:cs typeface="Times New Roman" pitchFamily="18" charset="0"/>
              </a:rPr>
              <a:t>Assistant Professor</a:t>
            </a:r>
            <a:br>
              <a:rPr lang="en-US" dirty="0" smtClean="0">
                <a:solidFill>
                  <a:schemeClr val="accent2"/>
                </a:solidFill>
                <a:latin typeface="Times New Roman" pitchFamily="18" charset="0"/>
                <a:cs typeface="Times New Roman" pitchFamily="18" charset="0"/>
              </a:rPr>
            </a:br>
            <a:r>
              <a:rPr lang="en-US" dirty="0" smtClean="0">
                <a:solidFill>
                  <a:schemeClr val="accent2"/>
                </a:solidFill>
                <a:latin typeface="Times New Roman" pitchFamily="18" charset="0"/>
                <a:cs typeface="Times New Roman" pitchFamily="18" charset="0"/>
              </a:rPr>
              <a:t/>
            </a:r>
            <a:br>
              <a:rPr lang="en-US" dirty="0" smtClean="0">
                <a:solidFill>
                  <a:schemeClr val="accent2"/>
                </a:solidFill>
                <a:latin typeface="Times New Roman" pitchFamily="18" charset="0"/>
                <a:cs typeface="Times New Roman" pitchFamily="18" charset="0"/>
              </a:rPr>
            </a:br>
            <a:r>
              <a:rPr lang="en-US" dirty="0" smtClean="0">
                <a:solidFill>
                  <a:schemeClr val="accent2"/>
                </a:solidFill>
                <a:latin typeface="Times New Roman" pitchFamily="18" charset="0"/>
                <a:cs typeface="Times New Roman" pitchFamily="18" charset="0"/>
              </a:rPr>
              <a:t>26/02/2016</a:t>
            </a:r>
            <a:endParaRPr lang="en-US" dirty="0">
              <a:solidFill>
                <a:schemeClr val="accent2"/>
              </a:solidFill>
              <a:latin typeface="Times New Roman" pitchFamily="18" charset="0"/>
              <a:cs typeface="Times New Roman" pitchFamily="18"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
            <a:ext cx="7772400" cy="2590800"/>
          </a:xfrm>
        </p:spPr>
        <p:txBody>
          <a:bodyPr>
            <a:normAutofit/>
          </a:bodyPr>
          <a:lstStyle/>
          <a:p>
            <a:r>
              <a:rPr lang="en-US" sz="3200" dirty="0" smtClean="0">
                <a:latin typeface="Times New Roman" pitchFamily="18" charset="0"/>
                <a:cs typeface="Times New Roman" pitchFamily="18" charset="0"/>
              </a:rPr>
              <a:t>Motivation</a:t>
            </a:r>
            <a:endParaRPr lang="en-US" sz="3200" dirty="0">
              <a:latin typeface="Times New Roman" pitchFamily="18" charset="0"/>
              <a:cs typeface="Times New Roman" pitchFamily="18" charset="0"/>
            </a:endParaRPr>
          </a:p>
        </p:txBody>
      </p:sp>
      <p:sp>
        <p:nvSpPr>
          <p:cNvPr id="3" name="Subtitle 2"/>
          <p:cNvSpPr>
            <a:spLocks noGrp="1"/>
          </p:cNvSpPr>
          <p:nvPr>
            <p:ph type="subTitle" idx="1"/>
          </p:nvPr>
        </p:nvSpPr>
        <p:spPr>
          <a:xfrm>
            <a:off x="457200" y="1600200"/>
            <a:ext cx="8001000" cy="4419600"/>
          </a:xfrm>
        </p:spPr>
        <p:txBody>
          <a:bodyPr>
            <a:normAutofit fontScale="92500"/>
          </a:bodyPr>
          <a:lstStyle/>
          <a:p>
            <a:pPr algn="just"/>
            <a:r>
              <a:rPr lang="en-US" sz="2400" dirty="0" smtClean="0">
                <a:solidFill>
                  <a:srgbClr val="0070C0"/>
                </a:solidFill>
                <a:latin typeface="Times New Roman" pitchFamily="18" charset="0"/>
                <a:cs typeface="Times New Roman" pitchFamily="18" charset="0"/>
              </a:rPr>
              <a:t>Motivation is an inner function which makes the individual active. For example, it makes a student active in his studies and a farmer in his farming. The word motivation is derived from the Latin word ‘</a:t>
            </a:r>
            <a:r>
              <a:rPr lang="en-US" sz="2400" b="1" dirty="0" err="1" smtClean="0">
                <a:solidFill>
                  <a:srgbClr val="0070C0"/>
                </a:solidFill>
                <a:latin typeface="Times New Roman" pitchFamily="18" charset="0"/>
                <a:cs typeface="Times New Roman" pitchFamily="18" charset="0"/>
              </a:rPr>
              <a:t>movere</a:t>
            </a:r>
            <a:r>
              <a:rPr lang="en-US" sz="2400" b="1" dirty="0" smtClean="0">
                <a:solidFill>
                  <a:srgbClr val="0070C0"/>
                </a:solidFill>
                <a:latin typeface="Times New Roman" pitchFamily="18" charset="0"/>
                <a:cs typeface="Times New Roman" pitchFamily="18" charset="0"/>
              </a:rPr>
              <a:t>’</a:t>
            </a:r>
            <a:r>
              <a:rPr lang="en-US" sz="2400" dirty="0" smtClean="0">
                <a:solidFill>
                  <a:srgbClr val="0070C0"/>
                </a:solidFill>
                <a:latin typeface="Times New Roman" pitchFamily="18" charset="0"/>
                <a:cs typeface="Times New Roman" pitchFamily="18" charset="0"/>
              </a:rPr>
              <a:t> which means </a:t>
            </a:r>
            <a:r>
              <a:rPr lang="en-US" sz="2400" b="1" dirty="0" smtClean="0">
                <a:solidFill>
                  <a:srgbClr val="0070C0"/>
                </a:solidFill>
                <a:latin typeface="Times New Roman" pitchFamily="18" charset="0"/>
                <a:cs typeface="Times New Roman" pitchFamily="18" charset="0"/>
              </a:rPr>
              <a:t>‘to move’ </a:t>
            </a:r>
            <a:r>
              <a:rPr lang="en-US" sz="2400" dirty="0" smtClean="0">
                <a:solidFill>
                  <a:srgbClr val="0070C0"/>
                </a:solidFill>
                <a:latin typeface="Times New Roman" pitchFamily="18" charset="0"/>
                <a:cs typeface="Times New Roman" pitchFamily="18" charset="0"/>
              </a:rPr>
              <a:t>or </a:t>
            </a:r>
            <a:r>
              <a:rPr lang="en-US" sz="2400" b="1" dirty="0" smtClean="0">
                <a:solidFill>
                  <a:srgbClr val="0070C0"/>
                </a:solidFill>
                <a:latin typeface="Times New Roman" pitchFamily="18" charset="0"/>
                <a:cs typeface="Times New Roman" pitchFamily="18" charset="0"/>
              </a:rPr>
              <a:t>‘to activate</a:t>
            </a:r>
            <a:r>
              <a:rPr lang="en-US" sz="2400" dirty="0" smtClean="0">
                <a:solidFill>
                  <a:srgbClr val="0070C0"/>
                </a:solidFill>
                <a:latin typeface="Times New Roman" pitchFamily="18" charset="0"/>
                <a:cs typeface="Times New Roman" pitchFamily="18" charset="0"/>
              </a:rPr>
              <a:t>’. </a:t>
            </a:r>
            <a:r>
              <a:rPr lang="en-US" sz="2400" dirty="0" err="1" smtClean="0">
                <a:solidFill>
                  <a:srgbClr val="0070C0"/>
                </a:solidFill>
                <a:latin typeface="Times New Roman" pitchFamily="18" charset="0"/>
                <a:cs typeface="Times New Roman" pitchFamily="18" charset="0"/>
              </a:rPr>
              <a:t>P.T.Young</a:t>
            </a:r>
            <a:r>
              <a:rPr lang="en-US" sz="2400" dirty="0" smtClean="0">
                <a:solidFill>
                  <a:srgbClr val="0070C0"/>
                </a:solidFill>
                <a:latin typeface="Times New Roman" pitchFamily="18" charset="0"/>
                <a:cs typeface="Times New Roman" pitchFamily="18" charset="0"/>
              </a:rPr>
              <a:t> has defined motivation “as the process of arousing an action, sustaining the activity in progress and regulating the pattern of activity”. There are mainly three types of motives namely: biological motive, social motive and personal motive. Biological motive is also named as unlearned, primary, or physiological/organic motive. Social motive is also called as learned, secondary or psychological motive. There are different aspects of  motivated </a:t>
            </a:r>
            <a:r>
              <a:rPr lang="en-US" sz="2400" dirty="0" err="1" smtClean="0">
                <a:solidFill>
                  <a:srgbClr val="0070C0"/>
                </a:solidFill>
                <a:latin typeface="Times New Roman" pitchFamily="18" charset="0"/>
                <a:cs typeface="Times New Roman" pitchFamily="18" charset="0"/>
              </a:rPr>
              <a:t>behaviour</a:t>
            </a:r>
            <a:r>
              <a:rPr lang="en-US" sz="2400" dirty="0" smtClean="0">
                <a:solidFill>
                  <a:srgbClr val="0070C0"/>
                </a:solidFill>
                <a:latin typeface="Times New Roman" pitchFamily="18" charset="0"/>
                <a:cs typeface="Times New Roman" pitchFamily="18" charset="0"/>
              </a:rPr>
              <a:t>. The sequence is-</a:t>
            </a:r>
          </a:p>
          <a:p>
            <a:pPr algn="just"/>
            <a:r>
              <a:rPr lang="en-US" sz="2400" dirty="0">
                <a:solidFill>
                  <a:srgbClr val="0070C0"/>
                </a:solidFill>
                <a:latin typeface="Times New Roman" pitchFamily="18" charset="0"/>
                <a:cs typeface="Times New Roman" pitchFamily="18" charset="0"/>
              </a:rPr>
              <a:t> </a:t>
            </a:r>
            <a:r>
              <a:rPr lang="en-US" sz="2400" dirty="0" smtClean="0">
                <a:solidFill>
                  <a:srgbClr val="0070C0"/>
                </a:solidFill>
                <a:latin typeface="Times New Roman" pitchFamily="18" charset="0"/>
                <a:cs typeface="Times New Roman" pitchFamily="18" charset="0"/>
              </a:rPr>
              <a:t>        </a:t>
            </a:r>
            <a:r>
              <a:rPr lang="en-US" sz="2400" dirty="0" err="1" smtClean="0">
                <a:solidFill>
                  <a:srgbClr val="0070C0"/>
                </a:solidFill>
                <a:latin typeface="Times New Roman" pitchFamily="18" charset="0"/>
                <a:cs typeface="Times New Roman" pitchFamily="18" charset="0"/>
              </a:rPr>
              <a:t>need</a:t>
            </a:r>
            <a:r>
              <a:rPr lang="en-US" sz="2400" dirty="0" err="1" smtClean="0">
                <a:solidFill>
                  <a:srgbClr val="0070C0"/>
                </a:solidFill>
                <a:latin typeface="Times New Roman" pitchFamily="18" charset="0"/>
                <a:cs typeface="Times New Roman" pitchFamily="18" charset="0"/>
                <a:sym typeface="Wingdings"/>
              </a:rPr>
              <a:t>driveincentivegoal</a:t>
            </a:r>
            <a:endParaRPr lang="en-US" sz="2400" dirty="0" smtClean="0">
              <a:solidFill>
                <a:srgbClr val="0070C0"/>
              </a:solidFill>
              <a:latin typeface="Times New Roman" pitchFamily="18" charset="0"/>
              <a:cs typeface="Times New Roman" pitchFamily="18" charset="0"/>
            </a:endParaRPr>
          </a:p>
          <a:p>
            <a:pPr algn="just"/>
            <a:endParaRPr lang="en-US" sz="2400" dirty="0" smtClean="0">
              <a:effectLst>
                <a:outerShdw blurRad="38100" dist="38100" dir="2700000" algn="tl">
                  <a:srgbClr val="000000">
                    <a:alpha val="43137"/>
                  </a:srgbClr>
                </a:outerShdw>
              </a:effectLst>
              <a:latin typeface="Times New Roman" pitchFamily="18" charset="0"/>
              <a:cs typeface="Times New Roman" pitchFamily="18" charset="0"/>
            </a:endParaRPr>
          </a:p>
          <a:p>
            <a:endParaRPr lang="en-US" sz="2400" dirty="0">
              <a:effectLst>
                <a:outerShdw blurRad="38100" dist="38100" dir="2700000" algn="tl">
                  <a:srgbClr val="000000">
                    <a:alpha val="43137"/>
                  </a:srgbClr>
                </a:outerShdw>
              </a:effectLst>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normAutofit/>
          </a:bodyPr>
          <a:lstStyle/>
          <a:p>
            <a:pPr algn="just">
              <a:buNone/>
            </a:pPr>
            <a:r>
              <a:rPr lang="en-US" sz="2400" b="1" dirty="0" smtClean="0">
                <a:solidFill>
                  <a:srgbClr val="FF0000"/>
                </a:solidFill>
                <a:latin typeface="Times New Roman" pitchFamily="18" charset="0"/>
                <a:cs typeface="Times New Roman" pitchFamily="18" charset="0"/>
              </a:rPr>
              <a:t>Need</a:t>
            </a:r>
            <a:r>
              <a:rPr lang="en-US" sz="2400" dirty="0" smtClean="0">
                <a:solidFill>
                  <a:srgbClr val="FF0000"/>
                </a:solidFill>
                <a:latin typeface="Times New Roman" pitchFamily="18" charset="0"/>
                <a:cs typeface="Times New Roman" pitchFamily="18" charset="0"/>
              </a:rPr>
              <a:t>- Need is a state of the organism which arises due to  want or lack of something within him. For example, when we are hungry there is the want of food. When we are thirsty there is the lack of water. Hence hunger and thirst are two needs. Similarly when we feel lonely we need company. Therefore marriage is a social need.</a:t>
            </a:r>
            <a:endParaRPr lang="en-US" sz="2400" dirty="0">
              <a:solidFill>
                <a:srgbClr val="FF0000"/>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pPr algn="just">
              <a:buNone/>
            </a:pPr>
            <a:r>
              <a:rPr lang="en-US" sz="2400" b="1" dirty="0" smtClean="0">
                <a:latin typeface="Times New Roman" pitchFamily="18" charset="0"/>
                <a:cs typeface="Times New Roman" pitchFamily="18" charset="0"/>
              </a:rPr>
              <a:t>Drive</a:t>
            </a:r>
            <a:r>
              <a:rPr lang="en-US" sz="2400" dirty="0" smtClean="0">
                <a:latin typeface="Times New Roman" pitchFamily="18" charset="0"/>
                <a:cs typeface="Times New Roman" pitchFamily="18" charset="0"/>
              </a:rPr>
              <a:t>- It is an action which moves or drives the organism from within. Hence it is an internal </a:t>
            </a:r>
            <a:r>
              <a:rPr lang="en-US" sz="2400" dirty="0" err="1" smtClean="0">
                <a:latin typeface="Times New Roman" pitchFamily="18" charset="0"/>
                <a:cs typeface="Times New Roman" pitchFamily="18" charset="0"/>
              </a:rPr>
              <a:t>behaviour</a:t>
            </a:r>
            <a:r>
              <a:rPr lang="en-US" sz="2400" dirty="0" smtClean="0">
                <a:latin typeface="Times New Roman" pitchFamily="18" charset="0"/>
                <a:cs typeface="Times New Roman" pitchFamily="18" charset="0"/>
              </a:rPr>
              <a:t> by which the organism is moved to satisfy the need. For example, the child cries when there is the need to eat and the female bird builds nests when there is the need to protect the eggs and young birds. Therefore crying of the child and nest building of the birds are two important drives.</a:t>
            </a:r>
            <a:endParaRPr lang="en-US" sz="24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pPr>
              <a:buNone/>
            </a:pPr>
            <a:endParaRPr lang="en-US" sz="2400" b="1" dirty="0" smtClean="0">
              <a:latin typeface="Times New Roman" pitchFamily="18" charset="0"/>
              <a:cs typeface="Times New Roman" pitchFamily="18" charset="0"/>
            </a:endParaRPr>
          </a:p>
          <a:p>
            <a:pPr algn="just">
              <a:buNone/>
            </a:pPr>
            <a:r>
              <a:rPr lang="en-US" sz="2400" b="1" dirty="0" smtClean="0">
                <a:solidFill>
                  <a:srgbClr val="00B0F0"/>
                </a:solidFill>
                <a:latin typeface="Times New Roman" pitchFamily="18" charset="0"/>
                <a:cs typeface="Times New Roman" pitchFamily="18" charset="0"/>
              </a:rPr>
              <a:t>Incentive</a:t>
            </a:r>
            <a:r>
              <a:rPr lang="en-US" sz="2400" dirty="0" smtClean="0">
                <a:solidFill>
                  <a:srgbClr val="00B0F0"/>
                </a:solidFill>
                <a:latin typeface="Times New Roman" pitchFamily="18" charset="0"/>
                <a:cs typeface="Times New Roman" pitchFamily="18" charset="0"/>
              </a:rPr>
              <a:t>- It is the extra organic stimulus or situation towards the directed motivated </a:t>
            </a:r>
            <a:r>
              <a:rPr lang="en-US" sz="2400" dirty="0" err="1" smtClean="0">
                <a:solidFill>
                  <a:srgbClr val="00B0F0"/>
                </a:solidFill>
                <a:latin typeface="Times New Roman" pitchFamily="18" charset="0"/>
                <a:cs typeface="Times New Roman" pitchFamily="18" charset="0"/>
              </a:rPr>
              <a:t>behaviour</a:t>
            </a:r>
            <a:r>
              <a:rPr lang="en-US" sz="2400" dirty="0" smtClean="0">
                <a:solidFill>
                  <a:srgbClr val="00B0F0"/>
                </a:solidFill>
                <a:latin typeface="Times New Roman" pitchFamily="18" charset="0"/>
                <a:cs typeface="Times New Roman" pitchFamily="18" charset="0"/>
              </a:rPr>
              <a:t>. Extra organic stimulus is the minimum capacity of the stimulus to arouse a response in the external </a:t>
            </a:r>
            <a:r>
              <a:rPr lang="en-US" sz="2400" dirty="0" err="1" smtClean="0">
                <a:solidFill>
                  <a:srgbClr val="00B0F0"/>
                </a:solidFill>
                <a:latin typeface="Times New Roman" pitchFamily="18" charset="0"/>
                <a:cs typeface="Times New Roman" pitchFamily="18" charset="0"/>
              </a:rPr>
              <a:t>organ.It</a:t>
            </a:r>
            <a:r>
              <a:rPr lang="en-US" sz="2400" dirty="0" smtClean="0">
                <a:solidFill>
                  <a:srgbClr val="00B0F0"/>
                </a:solidFill>
                <a:latin typeface="Times New Roman" pitchFamily="18" charset="0"/>
                <a:cs typeface="Times New Roman" pitchFamily="18" charset="0"/>
              </a:rPr>
              <a:t> can provide satisfaction for the aroused drive. For example, sleep is an incentive to the satisfaction of a tired one.</a:t>
            </a:r>
            <a:endParaRPr lang="en-US" sz="2400" dirty="0">
              <a:solidFill>
                <a:srgbClr val="00B0F0"/>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pPr algn="just">
              <a:buNone/>
            </a:pPr>
            <a:r>
              <a:rPr lang="en-US" sz="2400" b="1" dirty="0" smtClean="0">
                <a:solidFill>
                  <a:srgbClr val="FF0000"/>
                </a:solidFill>
                <a:latin typeface="Times New Roman" pitchFamily="18" charset="0"/>
                <a:cs typeface="Times New Roman" pitchFamily="18" charset="0"/>
              </a:rPr>
              <a:t>Goal</a:t>
            </a:r>
            <a:r>
              <a:rPr lang="en-US" sz="2400" dirty="0" smtClean="0">
                <a:solidFill>
                  <a:srgbClr val="FF0000"/>
                </a:solidFill>
                <a:latin typeface="Times New Roman" pitchFamily="18" charset="0"/>
                <a:cs typeface="Times New Roman" pitchFamily="18" charset="0"/>
              </a:rPr>
              <a:t>-Goal is the final result or end result of the motivated </a:t>
            </a:r>
            <a:r>
              <a:rPr lang="en-US" sz="2400" dirty="0" err="1" smtClean="0">
                <a:solidFill>
                  <a:srgbClr val="FF0000"/>
                </a:solidFill>
                <a:latin typeface="Times New Roman" pitchFamily="18" charset="0"/>
                <a:cs typeface="Times New Roman" pitchFamily="18" charset="0"/>
              </a:rPr>
              <a:t>behaviour</a:t>
            </a:r>
            <a:r>
              <a:rPr lang="en-US" sz="2400" dirty="0" smtClean="0">
                <a:solidFill>
                  <a:srgbClr val="FF0000"/>
                </a:solidFill>
                <a:latin typeface="Times New Roman" pitchFamily="18" charset="0"/>
                <a:cs typeface="Times New Roman" pitchFamily="18" charset="0"/>
              </a:rPr>
              <a:t>. When incentive is an appropriate object or event for satisfying the need, goal itself is to be satisfied. For example, to pass in the examination may be the goal of a student and to commit suicide may be one of the goals of a frustrated individual.</a:t>
            </a:r>
          </a:p>
          <a:p>
            <a:pPr algn="just">
              <a:buNone/>
            </a:pPr>
            <a:endParaRPr lang="en-US" sz="2400" dirty="0" smtClean="0">
              <a:latin typeface="Times New Roman" pitchFamily="18" charset="0"/>
              <a:cs typeface="Times New Roman" pitchFamily="18" charset="0"/>
            </a:endParaRPr>
          </a:p>
          <a:p>
            <a:pPr algn="just">
              <a:buNone/>
            </a:pPr>
            <a:endParaRPr lang="en-US" sz="2400" dirty="0" smtClean="0">
              <a:latin typeface="Times New Roman" pitchFamily="18" charset="0"/>
              <a:cs typeface="Times New Roman" pitchFamily="18" charset="0"/>
            </a:endParaRPr>
          </a:p>
          <a:p>
            <a:pPr algn="just">
              <a:buNone/>
            </a:pPr>
            <a:r>
              <a:rPr lang="en-US" sz="2400" dirty="0" smtClean="0">
                <a:latin typeface="Times New Roman" pitchFamily="18" charset="0"/>
                <a:cs typeface="Times New Roman" pitchFamily="18" charset="0"/>
              </a:rPr>
              <a:t>                                       </a:t>
            </a:r>
            <a:endParaRPr lang="en-US" b="1"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107</TotalTime>
  <Words>413</Words>
  <Application>Microsoft Office PowerPoint</Application>
  <PresentationFormat>On-screen Show (4:3)</PresentationFormat>
  <Paragraphs>12</Paragraphs>
  <Slides>6</Slides>
  <Notes>0</Notes>
  <HiddenSlides>0</HiddenSlides>
  <MMClips>0</MMClips>
  <ScaleCrop>false</ScaleCrop>
  <HeadingPairs>
    <vt:vector size="4" baseType="variant">
      <vt:variant>
        <vt:lpstr>Theme</vt:lpstr>
      </vt:variant>
      <vt:variant>
        <vt:i4>1</vt:i4>
      </vt:variant>
      <vt:variant>
        <vt:lpstr>Slide Titles</vt:lpstr>
      </vt:variant>
      <vt:variant>
        <vt:i4>6</vt:i4>
      </vt:variant>
    </vt:vector>
  </HeadingPairs>
  <TitlesOfParts>
    <vt:vector size="7" baseType="lpstr">
      <vt:lpstr>Office Theme</vt:lpstr>
      <vt:lpstr>Motivation-Meaning and Concept   Mr.K.K.Biswal Assistant Professor  26/02/2016</vt:lpstr>
      <vt:lpstr>Motivation</vt:lpstr>
      <vt:lpstr>Slide 3</vt:lpstr>
      <vt:lpstr>Slide 4</vt:lpstr>
      <vt:lpstr>Slide 5</vt:lpstr>
      <vt:lpstr>Slide 6</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Motivation</dc:title>
  <dc:creator>MAMUN</dc:creator>
  <cp:lastModifiedBy>MAMUN</cp:lastModifiedBy>
  <cp:revision>23</cp:revision>
  <dcterms:created xsi:type="dcterms:W3CDTF">2019-10-28T14:04:16Z</dcterms:created>
  <dcterms:modified xsi:type="dcterms:W3CDTF">2020-02-16T03:40:12Z</dcterms:modified>
</cp:coreProperties>
</file>